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323" r:id="rId3"/>
    <p:sldId id="358" r:id="rId4"/>
    <p:sldId id="359" r:id="rId5"/>
    <p:sldId id="361" r:id="rId6"/>
    <p:sldId id="360" r:id="rId7"/>
    <p:sldId id="362" r:id="rId8"/>
    <p:sldId id="363" r:id="rId9"/>
    <p:sldId id="364" r:id="rId10"/>
    <p:sldId id="365" r:id="rId11"/>
    <p:sldId id="366" r:id="rId12"/>
    <p:sldId id="347" r:id="rId13"/>
    <p:sldId id="348" r:id="rId14"/>
    <p:sldId id="353" r:id="rId15"/>
    <p:sldId id="354" r:id="rId16"/>
    <p:sldId id="356" r:id="rId17"/>
    <p:sldId id="355" r:id="rId18"/>
    <p:sldId id="349" r:id="rId19"/>
    <p:sldId id="350" r:id="rId20"/>
    <p:sldId id="351" r:id="rId21"/>
    <p:sldId id="352" r:id="rId22"/>
    <p:sldId id="357" r:id="rId23"/>
    <p:sldId id="283" r:id="rId24"/>
    <p:sldId id="289" r:id="rId25"/>
    <p:sldId id="290" r:id="rId26"/>
    <p:sldId id="291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1437" autoAdjust="0"/>
  </p:normalViewPr>
  <p:slideViewPr>
    <p:cSldViewPr snapToGrid="0" snapToObjects="1">
      <p:cViewPr varScale="1">
        <p:scale>
          <a:sx n="139" d="100"/>
          <a:sy n="139" d="100"/>
        </p:scale>
        <p:origin x="-51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3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antpool.com/poolStats.htm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github.com/bitcoin/bitcoin/blob/31dedb463b0ce77364e516239bf1b9c7eed5b3b0/src/chainparams.cpp" TargetMode="External"/><Relationship Id="rId5" Type="http://schemas.openxmlformats.org/officeDocument/2006/relationships/image" Target="../media/image3.jpeg"/><Relationship Id="rId6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bitcoin/bitcoin/blob/59310f1c02673c3ee068cd82f8654bed9b757889/src/main.c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github.com/bitcoin/bitcoin/blob/31dedb463b0ce77364e516239bf1b9c7eed5b3b0/src/chainparams.cpp" TargetMode="External"/><Relationship Id="rId5" Type="http://schemas.openxmlformats.org/officeDocument/2006/relationships/image" Target="../media/image3.jpeg"/><Relationship Id="rId6" Type="http://schemas.microsoft.com/office/2007/relationships/hdphoto" Target="../media/hdphoto2.wdp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bitcoin/bitcoin/blob/59310f1c02673c3ee068cd82f8654bed9b757889/src/main.cpp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940995"/>
            <a:ext cx="9222669" cy="61484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3860" y="220542"/>
            <a:ext cx="3083251" cy="1077218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</a:t>
            </a:r>
            <a:r>
              <a:rPr lang="en-US" sz="3200" dirty="0" smtClean="0">
                <a:solidFill>
                  <a:srgbClr val="EBF1DE"/>
                </a:solidFill>
              </a:rPr>
              <a:t>14:</a:t>
            </a:r>
            <a:endParaRPr lang="en-US" sz="3200" dirty="0" smtClean="0">
              <a:solidFill>
                <a:srgbClr val="EBF1DE"/>
              </a:solidFill>
            </a:endParaRP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Selfish </a:t>
            </a:r>
            <a:r>
              <a:rPr lang="en-US" sz="3200" dirty="0" smtClean="0">
                <a:solidFill>
                  <a:srgbClr val="EBF1DE"/>
                </a:solidFill>
              </a:rPr>
              <a:t>Mining</a:t>
            </a:r>
            <a:endParaRPr lang="en-US" sz="32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22531" y="304765"/>
            <a:ext cx="6988204" cy="20313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import </a:t>
            </a:r>
            <a:r>
              <a:rPr lang="en-US" dirty="0" err="1"/>
              <a:t>datetime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expect_block</a:t>
            </a:r>
            <a:r>
              <a:rPr lang="en-US" dirty="0"/>
              <a:t>(block):</a:t>
            </a:r>
          </a:p>
          <a:p>
            <a:r>
              <a:rPr lang="en-US" dirty="0"/>
              <a:t>    minutes = block * 10 </a:t>
            </a:r>
          </a:p>
          <a:p>
            <a:r>
              <a:rPr lang="en-US" dirty="0"/>
              <a:t>    start = </a:t>
            </a:r>
            <a:r>
              <a:rPr lang="en-US" dirty="0" err="1"/>
              <a:t>datetime.datetime.strptime</a:t>
            </a:r>
            <a:r>
              <a:rPr lang="en-US" dirty="0"/>
              <a:t>("2009-01-03", "%Y-%m-%d")</a:t>
            </a:r>
          </a:p>
          <a:p>
            <a:r>
              <a:rPr lang="en-US" dirty="0"/>
              <a:t>    return start + </a:t>
            </a:r>
            <a:r>
              <a:rPr lang="en-US" dirty="0" err="1"/>
              <a:t>datetime.timedelta</a:t>
            </a:r>
            <a:r>
              <a:rPr lang="en-US" dirty="0"/>
              <a:t>(minutes=minutes)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3729670" y="2571750"/>
            <a:ext cx="4572000" cy="175432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&gt;</a:t>
            </a:r>
            <a:r>
              <a:rPr lang="en-US" dirty="0">
                <a:solidFill>
                  <a:srgbClr val="FFFF00"/>
                </a:solidFill>
              </a:rPr>
              <a:t>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(0)</a:t>
            </a:r>
          </a:p>
          <a:p>
            <a:r>
              <a:rPr lang="en-US" dirty="0">
                <a:solidFill>
                  <a:srgbClr val="FFFF00"/>
                </a:solidFill>
              </a:rPr>
              <a:t>2009-01-03 00:00:00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(6929999)</a:t>
            </a:r>
          </a:p>
          <a:p>
            <a:r>
              <a:rPr lang="en-US" dirty="0">
                <a:solidFill>
                  <a:srgbClr val="FFFF00"/>
                </a:solidFill>
              </a:rPr>
              <a:t>2140-10-07 23:50:00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(345871)</a:t>
            </a:r>
          </a:p>
          <a:p>
            <a:r>
              <a:rPr lang="en-US" dirty="0">
                <a:solidFill>
                  <a:srgbClr val="FFFF00"/>
                </a:solidFill>
              </a:rPr>
              <a:t>2015-08-01 21:10:00</a:t>
            </a:r>
          </a:p>
        </p:txBody>
      </p:sp>
    </p:spTree>
    <p:extLst>
      <p:ext uri="{BB962C8B-B14F-4D97-AF65-F5344CB8AC3E}">
        <p14:creationId xmlns:p14="http://schemas.microsoft.com/office/powerpoint/2010/main" val="183585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22531" y="304765"/>
            <a:ext cx="6988204" cy="17543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import </a:t>
            </a:r>
            <a:r>
              <a:rPr lang="en-US" dirty="0" err="1"/>
              <a:t>datetime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expect_block</a:t>
            </a:r>
            <a:r>
              <a:rPr lang="en-US" dirty="0"/>
              <a:t>(block):</a:t>
            </a:r>
          </a:p>
          <a:p>
            <a:r>
              <a:rPr lang="en-US" dirty="0"/>
              <a:t>    </a:t>
            </a:r>
            <a:r>
              <a:rPr lang="fr-FR" dirty="0" smtClean="0"/>
              <a:t>minutes </a:t>
            </a:r>
            <a:r>
              <a:rPr lang="fr-FR" dirty="0"/>
              <a:t>= block *</a:t>
            </a:r>
            <a:r>
              <a:rPr lang="fr-FR" b="1" dirty="0"/>
              <a:t> </a:t>
            </a:r>
            <a:r>
              <a:rPr lang="fr-FR" b="1" dirty="0">
                <a:solidFill>
                  <a:srgbClr val="FF0000"/>
                </a:solidFill>
              </a:rPr>
              <a:t>(561.8 / 60) </a:t>
            </a:r>
            <a:endParaRPr lang="fr-FR" b="1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    </a:t>
            </a:r>
            <a:r>
              <a:rPr lang="en-US" dirty="0"/>
              <a:t>start = </a:t>
            </a:r>
            <a:r>
              <a:rPr lang="en-US" dirty="0" err="1"/>
              <a:t>datetime.datetime.strptime</a:t>
            </a:r>
            <a:r>
              <a:rPr lang="en-US" dirty="0"/>
              <a:t>("2009-01-03", "%Y-%m-%d")</a:t>
            </a:r>
          </a:p>
          <a:p>
            <a:r>
              <a:rPr lang="en-US" dirty="0"/>
              <a:t>    return start + </a:t>
            </a:r>
            <a:r>
              <a:rPr lang="en-US" dirty="0" err="1"/>
              <a:t>datetime.timedelta</a:t>
            </a:r>
            <a:r>
              <a:rPr lang="en-US" dirty="0"/>
              <a:t>(minutes=minutes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729670" y="2571750"/>
            <a:ext cx="4572000" cy="83099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hu-HU" sz="2400" dirty="0" smtClean="0">
                <a:solidFill>
                  <a:srgbClr val="FFFF00"/>
                </a:solidFill>
              </a:rPr>
              <a:t>&gt; print </a:t>
            </a:r>
            <a:r>
              <a:rPr lang="hu-HU" sz="2400" dirty="0">
                <a:solidFill>
                  <a:srgbClr val="FFFF00"/>
                </a:solidFill>
              </a:rPr>
              <a:t>expect_block(6929999)</a:t>
            </a:r>
          </a:p>
          <a:p>
            <a:r>
              <a:rPr lang="hu-HU" sz="2400" dirty="0">
                <a:solidFill>
                  <a:srgbClr val="FFFF00"/>
                </a:solidFill>
              </a:rPr>
              <a:t>2132-05-19 00:50:38.200000</a:t>
            </a:r>
            <a:endParaRPr lang="en-US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85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Selfish Mining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810000" y="1581150"/>
            <a:ext cx="1416258" cy="703463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Mined Block!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31092" y="1598778"/>
            <a:ext cx="1416258" cy="70346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Last Public Block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09999" y="1598778"/>
            <a:ext cx="1416259" cy="200990"/>
          </a:xfrm>
          <a:prstGeom prst="rect">
            <a:avLst/>
          </a:prstGeom>
          <a:solidFill>
            <a:srgbClr val="604A7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</a:t>
            </a:r>
            <a:r>
              <a:rPr lang="en-US" dirty="0" err="1" smtClean="0"/>
              <a:t>PrevBlock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8" name="Elbow Connector 7"/>
          <p:cNvCxnSpPr>
            <a:stCxn id="6" idx="1"/>
            <a:endCxn id="5" idx="3"/>
          </p:cNvCxnSpPr>
          <p:nvPr/>
        </p:nvCxnSpPr>
        <p:spPr>
          <a:xfrm rot="10800000" flipV="1">
            <a:off x="2747351" y="1699272"/>
            <a:ext cx="1062649" cy="251237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05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 descr="Screen Shot 2015-03-01 at 8.02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25233"/>
            <a:ext cx="6624260" cy="48226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3-01 at 8.02.53 P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911" y="95328"/>
            <a:ext cx="3572453" cy="17287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24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pic>
        <p:nvPicPr>
          <p:cNvPr id="3" name="Picture 2" descr="Screen Shot 2015-03-01 at 8.02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92" y="152146"/>
            <a:ext cx="4961300" cy="3611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127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66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 descr="Screen Shot 2015-03-01 at 8.38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41" y="191357"/>
            <a:ext cx="7371615" cy="31980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13206" y="3391767"/>
            <a:ext cx="79820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>
                <a:latin typeface="Times New Roman"/>
                <a:cs typeface="Times New Roman"/>
              </a:rPr>
              <a:t>α</a:t>
            </a:r>
            <a:r>
              <a:rPr lang="en-US" sz="2000" dirty="0" smtClean="0"/>
              <a:t>: fraction of mining power owned by selfish pool</a:t>
            </a:r>
          </a:p>
          <a:p>
            <a:r>
              <a:rPr lang="en-US" sz="2000" b="1" i="1" dirty="0" err="1" smtClean="0">
                <a:latin typeface="Times New Roman"/>
                <a:cs typeface="Times New Roman"/>
              </a:rPr>
              <a:t>γ</a:t>
            </a:r>
            <a:r>
              <a:rPr lang="en-US" sz="2000" dirty="0" smtClean="0"/>
              <a:t>: fraction of honest miner’s that mine from selfish branch (given tie block)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9147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pic>
        <p:nvPicPr>
          <p:cNvPr id="3" name="Picture 2" descr="Screen Shot 2015-03-01 at 8.37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254"/>
            <a:ext cx="9144000" cy="434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3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44" y="101600"/>
            <a:ext cx="3251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6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1289" y="3435091"/>
            <a:ext cx="785795" cy="5846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creen Shot 2015-02-25 at 1.4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9768" y="-374571"/>
            <a:ext cx="10199594" cy="591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2140 </a:t>
            </a:r>
            <a:r>
              <a:rPr lang="en-US" dirty="0" smtClean="0"/>
              <a:t>(?)</a:t>
            </a:r>
          </a:p>
          <a:p>
            <a:pPr marL="0" indent="0">
              <a:buNone/>
            </a:pPr>
            <a:r>
              <a:rPr lang="en-US" b="1" dirty="0" smtClean="0"/>
              <a:t>Selfish Mining</a:t>
            </a:r>
          </a:p>
          <a:p>
            <a:pPr marL="0" indent="0">
              <a:buNone/>
            </a:pPr>
            <a:r>
              <a:rPr lang="en-US" b="1" dirty="0" smtClean="0"/>
              <a:t>Attacks on the </a:t>
            </a:r>
            <a:r>
              <a:rPr lang="en-US" b="1" dirty="0" err="1" smtClean="0"/>
              <a:t>Blockchain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73847" y="3282943"/>
            <a:ext cx="6785857" cy="9233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Reminders: </a:t>
            </a:r>
            <a:r>
              <a:rPr lang="en-US" dirty="0" smtClean="0"/>
              <a:t>Project 2 due Thursday</a:t>
            </a:r>
          </a:p>
          <a:p>
            <a:r>
              <a:rPr lang="en-US" b="1" dirty="0" smtClean="0"/>
              <a:t>Project Ideas: </a:t>
            </a:r>
            <a:r>
              <a:rPr lang="en-US" dirty="0" smtClean="0"/>
              <a:t>preliminary project proposal will be due March 19 (present in class on March 23)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9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1289" y="3435091"/>
            <a:ext cx="785795" cy="5846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creen Shot 2015-02-25 at 1.4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9768" y="-374571"/>
            <a:ext cx="10199594" cy="59181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9926" y="714963"/>
            <a:ext cx="4625786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Normal network: 				17 </a:t>
            </a:r>
            <a:r>
              <a:rPr lang="en-US" sz="2400" dirty="0" err="1" smtClean="0"/>
              <a:t>ms</a:t>
            </a:r>
            <a:endParaRPr lang="en-US" sz="2400" dirty="0" smtClean="0"/>
          </a:p>
          <a:p>
            <a:r>
              <a:rPr lang="en-US" sz="2400" dirty="0" smtClean="0"/>
              <a:t>Spread Networks ($300M): 	13 </a:t>
            </a:r>
            <a:r>
              <a:rPr lang="en-US" sz="2400" dirty="0" err="1" smtClean="0"/>
              <a:t>ms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6477000" y="3867150"/>
            <a:ext cx="1725319" cy="73377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NASDAQ Data Center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7266" y="3154774"/>
            <a:ext cx="1725319" cy="8647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Chicago Mercantile Exchange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5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1289" y="3435091"/>
            <a:ext cx="785795" cy="5846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creen Shot 2015-02-25 at 1.4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9768" y="-374571"/>
            <a:ext cx="10199594" cy="59181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9926" y="714963"/>
            <a:ext cx="6080210" cy="1200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Normal network: 				17 </a:t>
            </a:r>
            <a:r>
              <a:rPr lang="en-US" sz="2400" dirty="0" err="1" smtClean="0"/>
              <a:t>ms</a:t>
            </a:r>
            <a:endParaRPr lang="en-US" sz="2400" dirty="0" smtClean="0"/>
          </a:p>
          <a:p>
            <a:r>
              <a:rPr lang="en-US" sz="2400" dirty="0" smtClean="0"/>
              <a:t>Spread Networks ($300M): 	13 </a:t>
            </a:r>
            <a:r>
              <a:rPr lang="en-US" sz="2400" dirty="0" err="1" smtClean="0"/>
              <a:t>ms</a:t>
            </a:r>
            <a:r>
              <a:rPr lang="en-US" sz="2400" dirty="0" smtClean="0"/>
              <a:t> (827 miles)</a:t>
            </a:r>
          </a:p>
          <a:p>
            <a:r>
              <a:rPr lang="en-US" sz="2400" dirty="0" smtClean="0"/>
              <a:t>Microwave Links: 				~9 </a:t>
            </a:r>
            <a:r>
              <a:rPr lang="en-US" sz="2400" dirty="0" err="1" smtClean="0"/>
              <a:t>ms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6477000" y="3867150"/>
            <a:ext cx="1725319" cy="73377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NASDAQ Data Center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7266" y="3154774"/>
            <a:ext cx="1725319" cy="8647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Chicago Mercantile Exchange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752600" y="1962150"/>
            <a:ext cx="5657919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sz="2400" dirty="0" smtClean="0"/>
              <a:t>1260 km / 299792 km/s = 4ms at </a:t>
            </a:r>
            <a:r>
              <a:rPr lang="en-US" sz="2400" dirty="0" err="1" smtClean="0"/>
              <a:t>lightspeed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3344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Solution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75641" y="1189981"/>
            <a:ext cx="82916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Now: 		mine first branch you hear of max difficulty</a:t>
            </a:r>
          </a:p>
          <a:p>
            <a:r>
              <a:rPr lang="en-US" dirty="0" smtClean="0"/>
              <a:t>Proposed:	distribute mining effort equally over all branches heard at max difficulty</a:t>
            </a:r>
          </a:p>
          <a:p>
            <a:r>
              <a:rPr lang="en-US" dirty="0"/>
              <a:t>	</a:t>
            </a:r>
            <a:r>
              <a:rPr lang="en-US" dirty="0" smtClean="0"/>
              <a:t>			(randomly choose which branch to mine)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18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Pooling Miners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65895" y="2222638"/>
            <a:ext cx="6206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2"/>
              </a:rPr>
              <a:t>https://</a:t>
            </a:r>
            <a:r>
              <a:rPr lang="en-US" sz="2800" dirty="0" err="1">
                <a:hlinkClick r:id="rId2"/>
              </a:rPr>
              <a:t>www.antpool.com</a:t>
            </a:r>
            <a:r>
              <a:rPr lang="en-US" sz="2800" dirty="0">
                <a:hlinkClick r:id="rId2"/>
              </a:rPr>
              <a:t>/</a:t>
            </a:r>
            <a:r>
              <a:rPr lang="en-US" sz="2800" dirty="0" err="1">
                <a:hlinkClick r:id="rId2"/>
              </a:rPr>
              <a:t>poolStats.htm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709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2-17 at 8.37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238" y="889854"/>
            <a:ext cx="5383619" cy="38912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7256"/>
            <a:ext cx="8229600" cy="857250"/>
          </a:xfrm>
        </p:spPr>
        <p:txBody>
          <a:bodyPr/>
          <a:lstStyle/>
          <a:p>
            <a:r>
              <a:rPr lang="en-US" dirty="0" smtClean="0"/>
              <a:t>Mining Pool Dangers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 descr="Screen Shot 2015-02-17 at 8.22.3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432" y="1336087"/>
            <a:ext cx="3885758" cy="23665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076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p:pic>
        <p:nvPicPr>
          <p:cNvPr id="3" name="Picture 2" descr="Screen Shot 2015-02-18 at 12.31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8" y="225432"/>
            <a:ext cx="6984997" cy="46173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11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Project 2 Part 2: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/>
              <a:t>Due Thursday 5 </a:t>
            </a:r>
            <a:r>
              <a:rPr lang="en-US" b="1" dirty="0" smtClean="0"/>
              <a:t>March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2140?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95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 descr="Screen Shot 2015-03-02 at 1.03.17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32" y="235683"/>
            <a:ext cx="8820574" cy="34643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3-02 at 1.04.43 PM.png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177" y="2695084"/>
            <a:ext cx="5546814" cy="22784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95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 descr="Screen Shot 2015-03-02 at 1.03.17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32" y="235683"/>
            <a:ext cx="8820574" cy="34643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3-02 at 1.04.43 PM.png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177" y="2695084"/>
            <a:ext cx="5546814" cy="22784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3-02 at 1.10.12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19" y="136204"/>
            <a:ext cx="3884971" cy="9548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059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84457" y="98980"/>
            <a:ext cx="457200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dirty="0"/>
              <a:t>INTERVAL = 210000</a:t>
            </a:r>
          </a:p>
          <a:p>
            <a:r>
              <a:rPr lang="en-US" dirty="0"/>
              <a:t>COIN = 100000000</a:t>
            </a:r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subsidy(height):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= 50 * COIN</a:t>
            </a:r>
          </a:p>
          <a:p>
            <a:r>
              <a:rPr lang="en-US" dirty="0"/>
              <a:t>    </a:t>
            </a:r>
            <a:r>
              <a:rPr lang="en-US" dirty="0" err="1"/>
              <a:t>halvings</a:t>
            </a:r>
            <a:r>
              <a:rPr lang="en-US" dirty="0"/>
              <a:t> = height / INTERVAL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= </a:t>
            </a:r>
            <a:r>
              <a:rPr lang="en-US" dirty="0" err="1"/>
              <a:t>val</a:t>
            </a:r>
            <a:r>
              <a:rPr lang="en-US" dirty="0"/>
              <a:t> &gt;&gt; </a:t>
            </a:r>
            <a:r>
              <a:rPr lang="en-US" dirty="0" err="1"/>
              <a:t>halvings</a:t>
            </a:r>
            <a:endParaRPr lang="en-US" dirty="0"/>
          </a:p>
          <a:p>
            <a:r>
              <a:rPr lang="en-US" dirty="0"/>
              <a:t>    return </a:t>
            </a:r>
            <a:r>
              <a:rPr lang="en-US" dirty="0" err="1"/>
              <a:t>val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13395" y="127902"/>
            <a:ext cx="4572000" cy="424731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&gt;&gt;&gt; subsidy(0)</a:t>
            </a:r>
          </a:p>
          <a:p>
            <a:r>
              <a:rPr lang="en-US" dirty="0">
                <a:solidFill>
                  <a:srgbClr val="FFFF00"/>
                </a:solidFill>
              </a:rPr>
              <a:t>5000000000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subsidy(1)</a:t>
            </a:r>
          </a:p>
          <a:p>
            <a:r>
              <a:rPr lang="en-US" dirty="0">
                <a:solidFill>
                  <a:srgbClr val="FFFF00"/>
                </a:solidFill>
              </a:rPr>
              <a:t>5000000000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subsidy(210000)</a:t>
            </a:r>
          </a:p>
          <a:p>
            <a:r>
              <a:rPr lang="en-US" dirty="0">
                <a:solidFill>
                  <a:srgbClr val="FFFF00"/>
                </a:solidFill>
              </a:rPr>
              <a:t>2500000000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subsidy(345869)</a:t>
            </a:r>
          </a:p>
          <a:p>
            <a:r>
              <a:rPr lang="en-US" dirty="0">
                <a:solidFill>
                  <a:srgbClr val="FFFF00"/>
                </a:solidFill>
              </a:rPr>
              <a:t>2500000000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subsidy(420000)</a:t>
            </a:r>
          </a:p>
          <a:p>
            <a:r>
              <a:rPr lang="en-US" dirty="0">
                <a:solidFill>
                  <a:srgbClr val="FFFF00"/>
                </a:solidFill>
              </a:rPr>
              <a:t>1250000000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3)</a:t>
            </a:r>
          </a:p>
          <a:p>
            <a:r>
              <a:rPr lang="en-US" dirty="0">
                <a:solidFill>
                  <a:srgbClr val="FFFF00"/>
                </a:solidFill>
              </a:rPr>
              <a:t>625000000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4)</a:t>
            </a:r>
          </a:p>
          <a:p>
            <a:r>
              <a:rPr lang="en-US" dirty="0">
                <a:solidFill>
                  <a:srgbClr val="FFFF00"/>
                </a:solidFill>
              </a:rPr>
              <a:t>312500000</a:t>
            </a:r>
          </a:p>
          <a:p>
            <a:r>
              <a:rPr lang="en-US" dirty="0" smtClean="0">
                <a:solidFill>
                  <a:srgbClr val="FFFF00"/>
                </a:solidFill>
              </a:rPr>
              <a:t>…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07468" y="2178784"/>
            <a:ext cx="2839939" cy="2862323"/>
          </a:xfrm>
          <a:prstGeom prst="rect">
            <a:avLst/>
          </a:prstGeom>
          <a:solidFill>
            <a:srgbClr val="953735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&gt;&gt;&gt; subsidy(210000 * 20)</a:t>
            </a:r>
          </a:p>
          <a:p>
            <a:r>
              <a:rPr lang="en-US" dirty="0">
                <a:solidFill>
                  <a:srgbClr val="FFFF00"/>
                </a:solidFill>
              </a:rPr>
              <a:t>4768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30)</a:t>
            </a:r>
          </a:p>
          <a:p>
            <a:r>
              <a:rPr lang="en-US" dirty="0">
                <a:solidFill>
                  <a:srgbClr val="FFFF00"/>
                </a:solidFill>
              </a:rPr>
              <a:t>4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31)</a:t>
            </a:r>
          </a:p>
          <a:p>
            <a:r>
              <a:rPr lang="en-US" dirty="0">
                <a:solidFill>
                  <a:srgbClr val="FFFF00"/>
                </a:solidFill>
              </a:rPr>
              <a:t>2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32)</a:t>
            </a:r>
          </a:p>
          <a:p>
            <a:r>
              <a:rPr lang="en-US" dirty="0">
                <a:solidFill>
                  <a:srgbClr val="FFFF00"/>
                </a:solidFill>
              </a:rPr>
              <a:t>1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33)</a:t>
            </a:r>
          </a:p>
          <a:p>
            <a:r>
              <a:rPr lang="en-US" dirty="0">
                <a:solidFill>
                  <a:srgbClr val="FFFF00"/>
                </a:solidFill>
              </a:rPr>
              <a:t>0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83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2140?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30971" y="1349674"/>
            <a:ext cx="7132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Last block with </a:t>
            </a:r>
            <a:r>
              <a:rPr lang="en-US" sz="2400" dirty="0"/>
              <a:t>a subsidy: (210000 * 33) </a:t>
            </a:r>
            <a:r>
              <a:rPr lang="en-US" sz="2400" dirty="0" smtClean="0"/>
              <a:t>– 1 = 6,929,999 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756424" y="2161784"/>
            <a:ext cx="63658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“Expected” time to reach block =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time of block 0 + 6929999 * 10 minutes/block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6138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22531" y="304765"/>
            <a:ext cx="6988204" cy="20313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import </a:t>
            </a:r>
            <a:r>
              <a:rPr lang="en-US" dirty="0" err="1"/>
              <a:t>datetime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expect_block</a:t>
            </a:r>
            <a:r>
              <a:rPr lang="en-US" dirty="0"/>
              <a:t>(block):</a:t>
            </a:r>
          </a:p>
          <a:p>
            <a:r>
              <a:rPr lang="en-US" dirty="0"/>
              <a:t>    minutes = block * 10 </a:t>
            </a:r>
          </a:p>
          <a:p>
            <a:r>
              <a:rPr lang="en-US" dirty="0"/>
              <a:t>    start = </a:t>
            </a:r>
            <a:r>
              <a:rPr lang="en-US" dirty="0" err="1"/>
              <a:t>datetime.datetime.strptime</a:t>
            </a:r>
            <a:r>
              <a:rPr lang="en-US" dirty="0"/>
              <a:t>("2009-01-03", "%Y-%m-%d")</a:t>
            </a:r>
          </a:p>
          <a:p>
            <a:r>
              <a:rPr lang="en-US" dirty="0"/>
              <a:t>    return start + </a:t>
            </a:r>
            <a:r>
              <a:rPr lang="en-US" dirty="0" err="1"/>
              <a:t>datetime.timedelta</a:t>
            </a:r>
            <a:r>
              <a:rPr lang="en-US" dirty="0"/>
              <a:t>(minutes=minutes)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3729670" y="2571750"/>
            <a:ext cx="4572000" cy="175432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&gt;</a:t>
            </a:r>
            <a:r>
              <a:rPr lang="en-US" dirty="0">
                <a:solidFill>
                  <a:srgbClr val="FFFF00"/>
                </a:solidFill>
              </a:rPr>
              <a:t>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(0)</a:t>
            </a:r>
          </a:p>
          <a:p>
            <a:r>
              <a:rPr lang="en-US" dirty="0">
                <a:solidFill>
                  <a:srgbClr val="FFFF00"/>
                </a:solidFill>
              </a:rPr>
              <a:t>2009-01-03 00:00:00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(6929999)</a:t>
            </a:r>
          </a:p>
          <a:p>
            <a:r>
              <a:rPr lang="en-US" dirty="0">
                <a:solidFill>
                  <a:srgbClr val="FFFF00"/>
                </a:solidFill>
              </a:rPr>
              <a:t>2140-10-07 23:50:00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(345871)</a:t>
            </a:r>
          </a:p>
          <a:p>
            <a:r>
              <a:rPr lang="en-US" dirty="0">
                <a:solidFill>
                  <a:srgbClr val="FFFF00"/>
                </a:solidFill>
              </a:rPr>
              <a:t>2015-08-01 21:10:00</a:t>
            </a:r>
          </a:p>
        </p:txBody>
      </p:sp>
    </p:spTree>
    <p:extLst>
      <p:ext uri="{BB962C8B-B14F-4D97-AF65-F5344CB8AC3E}">
        <p14:creationId xmlns:p14="http://schemas.microsoft.com/office/powerpoint/2010/main" val="305221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80995" y="586590"/>
            <a:ext cx="6072205" cy="830997"/>
          </a:xfrm>
          <a:prstGeom prst="rect">
            <a:avLst/>
          </a:prstGeom>
          <a:solidFill>
            <a:srgbClr val="953735"/>
          </a:solidFill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&gt;</a:t>
            </a:r>
            <a:r>
              <a:rPr lang="en-US" sz="2400" dirty="0">
                <a:solidFill>
                  <a:srgbClr val="FFFF00"/>
                </a:solidFill>
              </a:rPr>
              <a:t>&gt;&gt; (now - genesis) / 345871</a:t>
            </a:r>
          </a:p>
          <a:p>
            <a:r>
              <a:rPr lang="en-US" sz="2400" dirty="0" err="1">
                <a:solidFill>
                  <a:srgbClr val="FFFF00"/>
                </a:solidFill>
              </a:rPr>
              <a:t>datetime.timedelta</a:t>
            </a:r>
            <a:r>
              <a:rPr lang="en-US" sz="2400" dirty="0">
                <a:solidFill>
                  <a:srgbClr val="FFFF00"/>
                </a:solidFill>
              </a:rPr>
              <a:t>(0, 561, 809460)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85594" y="1645619"/>
            <a:ext cx="7052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Why is average time per block 561.8 seconds, not 600?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5266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26032</TotalTime>
  <Words>642</Words>
  <Application>Microsoft Macintosh PowerPoint</Application>
  <PresentationFormat>On-screen Show (16:9)</PresentationFormat>
  <Paragraphs>138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Plan for Today</vt:lpstr>
      <vt:lpstr>Why 2140?</vt:lpstr>
      <vt:lpstr>PowerPoint Presentation</vt:lpstr>
      <vt:lpstr>PowerPoint Presentation</vt:lpstr>
      <vt:lpstr>PowerPoint Presentation</vt:lpstr>
      <vt:lpstr>2140?</vt:lpstr>
      <vt:lpstr>PowerPoint Presentation</vt:lpstr>
      <vt:lpstr>PowerPoint Presentation</vt:lpstr>
      <vt:lpstr>PowerPoint Presentation</vt:lpstr>
      <vt:lpstr>PowerPoint Presentation</vt:lpstr>
      <vt:lpstr>Selfish Mining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Proposed Solution</vt:lpstr>
      <vt:lpstr>Pooling Miners</vt:lpstr>
      <vt:lpstr>Mining Pool Dangers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283</cp:revision>
  <cp:lastPrinted>2015-03-02T18:44:11Z</cp:lastPrinted>
  <dcterms:created xsi:type="dcterms:W3CDTF">2015-01-10T23:57:16Z</dcterms:created>
  <dcterms:modified xsi:type="dcterms:W3CDTF">2015-03-02T18:49:44Z</dcterms:modified>
</cp:coreProperties>
</file>

<file path=docProps/thumbnail.jpeg>
</file>